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0.xml" ContentType="application/vnd.ms-powerpoint.comments+xml"/>
  <Override PartName="/ppt/comments/modernComment_104_0.xml" ContentType="application/vnd.ms-powerpoint.comments+xml"/>
  <Override PartName="/ppt/comments/modernComment_108_0.xml" ContentType="application/vnd.ms-powerpoint.comments+xml"/>
  <Override PartName="/ppt/comments/modernComment_109_0.xml" ContentType="application/vnd.ms-powerpoint.comments+xml"/>
  <Override PartName="/ppt/comments/modernComment_10A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9"/>
  </p:notesMasterIdLst>
  <p:sldIdLst>
    <p:sldId id="257" r:id="rId3"/>
    <p:sldId id="260" r:id="rId4"/>
    <p:sldId id="264" r:id="rId5"/>
    <p:sldId id="267" r:id="rId6"/>
    <p:sldId id="265" r:id="rId7"/>
    <p:sldId id="266"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0B2CB6-EBFF-B945-C94A-1C726E514C2E}" name="Olivia Ayres" initials="OA" userId="S::oliviaj@found.ksu.edu::aeb25287-edaf-433b-9e5b-70a005db8a62" providerId="AD"/>
  <p188:author id="{E8C3ABCE-7430-FB7E-7E2D-20A9326F22E2}" name="Heather Strafuss" initials="HS" userId="S::heathers@found.ksu.edu::c7e67e61-d935-486a-9d3c-046d09d1b1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F00283E3-7527-4B78-8244-71F479E26B48}" authorId="{E8C3ABCE-7430-FB7E-7E2D-20A9326F22E2}" status="resolved" created="2024-08-15T14:59:06.130" complete="100000">
    <pc:sldMkLst xmlns:pc="http://schemas.microsoft.com/office/powerpoint/2013/main/command">
      <pc:docMk/>
      <pc:sldMk cId="0" sldId="257"/>
    </pc:sldMkLst>
    <p188:txBody>
      <a:bodyPr/>
      <a:lstStyle/>
      <a:p>
        <a:r>
          <a:rPr lang="en-US"/>
          <a:t>Since this will be for student groups, let’s focus on the KSUF/Student org partnership. Maybe: 
KSU Foundation and Student Organization: Fundraising Partnership Opportunities. </a:t>
        </a:r>
      </a:p>
    </p188:txBody>
  </p188:cm>
  <p188:cm id="{D4264F0E-B335-452E-B384-0DF06230CF16}" authorId="{E8C3ABCE-7430-FB7E-7E2D-20A9326F22E2}" status="resolved" created="2024-08-15T14:59:15.944" complete="100000">
    <ac:txMkLst xmlns:ac="http://schemas.microsoft.com/office/drawing/2013/main/command">
      <pc:docMk xmlns:pc="http://schemas.microsoft.com/office/powerpoint/2013/main/command"/>
      <pc:sldMk xmlns:pc="http://schemas.microsoft.com/office/powerpoint/2013/main/command" cId="0" sldId="257"/>
      <ac:spMk id="2" creationId="{E3B97F48-64F3-0167-BDCF-FED7D38577A5}"/>
      <ac:txMk cp="134">
        <ac:context len="135" hash="2478249044"/>
      </ac:txMk>
    </ac:txMkLst>
    <p188:pos x="9339467" y="1964632"/>
    <p188:txBody>
      <a:bodyPr/>
      <a:lstStyle/>
      <a:p>
        <a:r>
          <a:rPr lang="en-US"/>
          <a:t>Switch to your name?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3D1E49A0-2C48-4DAB-BD1D-E37D50DE7D15}" authorId="{E8C3ABCE-7430-FB7E-7E2D-20A9326F22E2}" status="resolved" created="2024-08-15T15:01:42.684" complete="100000">
    <ac:txMkLst xmlns:ac="http://schemas.microsoft.com/office/drawing/2013/main/command">
      <pc:docMk xmlns:pc="http://schemas.microsoft.com/office/powerpoint/2013/main/command"/>
      <pc:sldMk xmlns:pc="http://schemas.microsoft.com/office/powerpoint/2013/main/command" cId="0" sldId="260"/>
      <ac:spMk id="2" creationId="{1CF4AE49-16C2-E429-3AEF-859510A5FA55}"/>
      <ac:txMk cp="27">
        <ac:context len="28" hash="717762023"/>
      </ac:txMk>
    </ac:txMkLst>
    <p188:pos x="5214727" y="157918"/>
    <p188:txBody>
      <a:bodyPr/>
      <a:lstStyle/>
      <a:p>
        <a:r>
          <a:rPr lang="en-US"/>
          <a:t>To keep them from getting too into the weeks on how KSUF works, let’s focus on this being “Who is the KSU Foundation and what do we do?” 
Instead of explaining conditioning and mail/email approaches (which would be great for a campus meeting) let’s highlight this: 
“The KSU Foundation. is K-State’s strategic partner for philanthropy. My team works on creating specific solicitation activity, sharing awareness and education for unique programs and initiatives at K-State – including student organizations.”</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95799D0F-E4D1-4D93-B639-1FA75DC87C52}" authorId="{E8C3ABCE-7430-FB7E-7E2D-20A9326F22E2}" status="resolved" created="2024-08-15T15:02:42.253" complete="100000">
    <ac:txMkLst xmlns:ac="http://schemas.microsoft.com/office/drawing/2013/main/command">
      <pc:docMk xmlns:pc="http://schemas.microsoft.com/office/powerpoint/2013/main/command"/>
      <pc:sldMk xmlns:pc="http://schemas.microsoft.com/office/powerpoint/2013/main/command" cId="0" sldId="264"/>
      <ac:spMk id="3" creationId="{D6F7883E-EA71-D6BD-AE03-FFA48AB0DFC1}"/>
      <ac:txMk cp="330">
        <ac:context len="331" hash="99901991"/>
      </ac:txMk>
    </ac:txMkLst>
    <p188:pos x="8663606" y="1152939"/>
    <p188:replyLst>
      <p188:reply id="{6ABCC0CE-98EF-40B0-BF4E-2C0AC7A763E0}" authorId="{E8C3ABCE-7430-FB7E-7E2D-20A9326F22E2}" created="2024-08-15T15:03:07.593">
        <p188:txBody>
          <a:bodyPr/>
          <a:lstStyle/>
          <a:p>
            <a:r>
              <a:rPr lang="en-US"/>
              <a:t>This includes opportunities like crowdfunding, giving pages, etc. </a:t>
            </a:r>
          </a:p>
        </p188:txBody>
      </p188:reply>
    </p188:replyLst>
    <p188:txBody>
      <a:bodyPr/>
      <a:lstStyle/>
      <a:p>
        <a:r>
          <a:rPr lang="en-US"/>
          <a:t>This is also great for any campus partner meetings, but as we will mostly be working with student orgs on crowdfunding, let’s reframe this slide to be around helping them find their fundraising need, assisting them with creating their opportunity story to make their need stand out, and partnering with them on launching fundraising efforts. </a:t>
        </a:r>
      </a:p>
    </p188:txBody>
  </p188:cm>
  <p188:cm id="{A4EFB7EB-44E1-4AD0-B24F-A31C9B878CDD}" authorId="{E8C3ABCE-7430-FB7E-7E2D-20A9326F22E2}" status="resolved" created="2024-08-15T15:02:55.757" complete="100000">
    <ac:txMkLst xmlns:ac="http://schemas.microsoft.com/office/drawing/2013/main/command">
      <pc:docMk xmlns:pc="http://schemas.microsoft.com/office/powerpoint/2013/main/command"/>
      <pc:sldMk xmlns:pc="http://schemas.microsoft.com/office/powerpoint/2013/main/command" cId="0" sldId="264"/>
      <ac:spMk id="2" creationId="{EC57A1EF-327A-C184-8BD7-7D675CE270E4}"/>
      <ac:txMk cp="20">
        <ac:context len="21" hash="726186916"/>
      </ac:txMk>
    </ac:txMkLst>
    <p188:pos x="6645962" y="485909"/>
    <p188:txBody>
      <a:bodyPr/>
      <a:lstStyle/>
      <a:p>
        <a:r>
          <a:rPr lang="en-US"/>
          <a:t>Update to: How do we partner together?</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748805A2-7034-44FC-8376-76F795F76867}" authorId="{E8C3ABCE-7430-FB7E-7E2D-20A9326F22E2}" status="resolved" created="2024-08-15T15:03:27.334" complete="100000">
    <ac:txMkLst xmlns:ac="http://schemas.microsoft.com/office/drawing/2013/main/command">
      <pc:docMk xmlns:pc="http://schemas.microsoft.com/office/powerpoint/2013/main/command"/>
      <pc:sldMk xmlns:pc="http://schemas.microsoft.com/office/powerpoint/2013/main/command" cId="0" sldId="265"/>
      <ac:spMk id="3" creationId="{16104DA8-7771-6CE4-9E38-DB5C25898025}"/>
      <ac:txMk cp="18">
        <ac:context len="233" hash="3023603290"/>
      </ac:txMk>
    </ac:txMkLst>
    <p188:pos x="1696275" y="274980"/>
    <p188:txBody>
      <a:bodyPr/>
      <a:lstStyle/>
      <a:p>
        <a:r>
          <a:rPr lang="en-US"/>
          <a:t>The KSU Foundation</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127F7FE3-7C3C-4A25-B8D4-78C2A95EF714}" authorId="{E8C3ABCE-7430-FB7E-7E2D-20A9326F22E2}" status="resolved" created="2024-08-15T15:03:53.548" complete="100000">
    <ac:txMkLst xmlns:ac="http://schemas.microsoft.com/office/drawing/2013/main/command">
      <pc:docMk xmlns:pc="http://schemas.microsoft.com/office/powerpoint/2013/main/command"/>
      <pc:sldMk xmlns:pc="http://schemas.microsoft.com/office/powerpoint/2013/main/command" cId="0" sldId="266"/>
      <ac:spMk id="3" creationId="{D812DAB9-7744-FDBB-3D38-886BA1FEE4DC}"/>
      <ac:txMk cp="0" len="16">
        <ac:context len="17" hash="2216970601"/>
      </ac:txMk>
    </ac:txMkLst>
    <p188:pos x="6007446" y="281613"/>
    <p188:txBody>
      <a:bodyPr/>
      <a:lstStyle/>
      <a:p>
        <a:r>
          <a:rPr lang="en-US"/>
          <a:t>Love this slide! Maybe add a QR code that goes to your email – let me know if you don’t know how to do that! Don’t forget your business cards Sunday! </a:t>
        </a:r>
      </a:p>
    </p188:txBody>
    <p188:extLst>
      <p:ext xmlns:p="http://schemas.openxmlformats.org/presentationml/2006/main" uri="{57CB4572-C831-44C2-8A1C-0ADB6CCDFE69}">
        <p223:reactions xmlns:p223="http://schemas.microsoft.com/office/powerpoint/2022/03/main">
          <p223:rxn type="👍">
            <p223:instance time="2024-08-15T16:16:26.751" authorId="{AA0B2CB6-EBFF-B945-C94A-1C726E514C2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D55DCC-2513-0122-DCC4-EEE1245DEE9D}"/>
              </a:ext>
            </a:extLst>
          </p:cNvPr>
          <p:cNvSpPr txBox="1">
            <a:spLocks noGrp="1"/>
          </p:cNvSpPr>
          <p:nvPr>
            <p:ph type="hdr" sz="quarter"/>
          </p:nvPr>
        </p:nvSpPr>
        <p:spPr>
          <a:xfrm>
            <a:off x="0" y="0"/>
            <a:ext cx="3169923" cy="481724"/>
          </a:xfrm>
          <a:prstGeom prst="rect">
            <a:avLst/>
          </a:prstGeom>
          <a:noFill/>
          <a:ln>
            <a:noFill/>
          </a:ln>
        </p:spPr>
        <p:txBody>
          <a:bodyPr vert="horz" wrap="square" lIns="96661" tIns="48335" rIns="96661" bIns="48335" anchor="t" anchorCtr="0" compatLnSpc="1">
            <a:noAutofit/>
          </a:bodyPr>
          <a:lstStyle>
            <a:lvl1pPr marL="0" marR="0" lvl="0" indent="0" algn="l"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526AD020-749E-086A-1D64-A322A65502C5}"/>
              </a:ext>
            </a:extLst>
          </p:cNvPr>
          <p:cNvSpPr txBox="1">
            <a:spLocks noGrp="1"/>
          </p:cNvSpPr>
          <p:nvPr>
            <p:ph type="dt" idx="1"/>
          </p:nvPr>
        </p:nvSpPr>
        <p:spPr>
          <a:xfrm>
            <a:off x="4143585" y="0"/>
            <a:ext cx="3169923" cy="481724"/>
          </a:xfrm>
          <a:prstGeom prst="rect">
            <a:avLst/>
          </a:prstGeom>
          <a:noFill/>
          <a:ln>
            <a:noFill/>
          </a:ln>
        </p:spPr>
        <p:txBody>
          <a:bodyPr vert="horz" wrap="square" lIns="96661" tIns="48335" rIns="96661" bIns="48335" anchor="t"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fld id="{1B67F899-643D-460D-818D-D096A127E6B8}" type="datetime1">
              <a:rPr lang="en-US"/>
              <a:pPr lvl="0"/>
              <a:t>8/15/2024</a:t>
            </a:fld>
            <a:endParaRPr lang="en-US"/>
          </a:p>
        </p:txBody>
      </p:sp>
      <p:sp>
        <p:nvSpPr>
          <p:cNvPr id="4" name="Slide Image Placeholder 3">
            <a:extLst>
              <a:ext uri="{FF2B5EF4-FFF2-40B4-BE49-F238E27FC236}">
                <a16:creationId xmlns:a16="http://schemas.microsoft.com/office/drawing/2014/main" id="{0FBE168A-06BD-3B8D-109E-38592DF6C6F1}"/>
              </a:ext>
            </a:extLst>
          </p:cNvPr>
          <p:cNvSpPr>
            <a:spLocks noGrp="1" noRot="1" noChangeAspect="1"/>
          </p:cNvSpPr>
          <p:nvPr>
            <p:ph type="sldImg" idx="2"/>
          </p:nvPr>
        </p:nvSpPr>
        <p:spPr>
          <a:xfrm>
            <a:off x="777870" y="1200150"/>
            <a:ext cx="5759448" cy="324008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683C2D5-56DA-4E49-0E9B-A5BC73C9CC72}"/>
              </a:ext>
            </a:extLst>
          </p:cNvPr>
          <p:cNvSpPr txBox="1">
            <a:spLocks noGrp="1"/>
          </p:cNvSpPr>
          <p:nvPr>
            <p:ph type="body" sz="quarter" idx="3"/>
          </p:nvPr>
        </p:nvSpPr>
        <p:spPr>
          <a:xfrm>
            <a:off x="731520" y="4620572"/>
            <a:ext cx="5852160" cy="3780477"/>
          </a:xfrm>
          <a:prstGeom prst="rect">
            <a:avLst/>
          </a:prstGeom>
          <a:noFill/>
          <a:ln>
            <a:noFill/>
          </a:ln>
        </p:spPr>
        <p:txBody>
          <a:bodyPr vert="horz" wrap="square" lIns="96661" tIns="48335" rIns="96661" bIns="48335"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BB0EBB8-55BF-1765-78AE-3F6EADFE20F1}"/>
              </a:ext>
            </a:extLst>
          </p:cNvPr>
          <p:cNvSpPr txBox="1">
            <a:spLocks noGrp="1"/>
          </p:cNvSpPr>
          <p:nvPr>
            <p:ph type="ftr" sz="quarter" idx="4"/>
          </p:nvPr>
        </p:nvSpPr>
        <p:spPr>
          <a:xfrm>
            <a:off x="0" y="9119475"/>
            <a:ext cx="3169923" cy="481724"/>
          </a:xfrm>
          <a:prstGeom prst="rect">
            <a:avLst/>
          </a:prstGeom>
          <a:noFill/>
          <a:ln>
            <a:noFill/>
          </a:ln>
        </p:spPr>
        <p:txBody>
          <a:bodyPr vert="horz" wrap="square" lIns="96661" tIns="48335" rIns="96661" bIns="48335" anchor="b" anchorCtr="0" compatLnSpc="1">
            <a:noAutofit/>
          </a:bodyPr>
          <a:lstStyle>
            <a:lvl1pPr marL="0" marR="0" lvl="0" indent="0" algn="l"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FD641A76-7769-3D4F-95F9-F7F658F354F4}"/>
              </a:ext>
            </a:extLst>
          </p:cNvPr>
          <p:cNvSpPr txBox="1">
            <a:spLocks noGrp="1"/>
          </p:cNvSpPr>
          <p:nvPr>
            <p:ph type="sldNum" sz="quarter" idx="5"/>
          </p:nvPr>
        </p:nvSpPr>
        <p:spPr>
          <a:xfrm>
            <a:off x="4143585" y="9119475"/>
            <a:ext cx="3169923" cy="481724"/>
          </a:xfrm>
          <a:prstGeom prst="rect">
            <a:avLst/>
          </a:prstGeom>
          <a:noFill/>
          <a:ln>
            <a:noFill/>
          </a:ln>
        </p:spPr>
        <p:txBody>
          <a:bodyPr vert="horz" wrap="square" lIns="96661" tIns="48335" rIns="96661" bIns="48335" anchor="b"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000000"/>
                </a:solidFill>
                <a:uFillTx/>
                <a:latin typeface="Calibri"/>
              </a:defRPr>
            </a:lvl1pPr>
          </a:lstStyle>
          <a:p>
            <a:pPr lvl="0"/>
            <a:fld id="{B3BBAA77-8A4A-47B9-BBB5-BABD0A09EFE1}" type="slidenum">
              <a:t>‹#›</a:t>
            </a:fld>
            <a:endParaRPr lang="en-US"/>
          </a:p>
        </p:txBody>
      </p:sp>
    </p:spTree>
    <p:extLst>
      <p:ext uri="{BB962C8B-B14F-4D97-AF65-F5344CB8AC3E}">
        <p14:creationId xmlns:p14="http://schemas.microsoft.com/office/powerpoint/2010/main" val="163725339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3BBAA77-8A4A-47B9-BBB5-BABD0A09EFE1}" type="slidenum">
              <a:rPr lang="en-US" smtClean="0"/>
              <a:t>1</a:t>
            </a:fld>
            <a:endParaRPr lang="en-US"/>
          </a:p>
        </p:txBody>
      </p:sp>
    </p:spTree>
    <p:extLst>
      <p:ext uri="{BB962C8B-B14F-4D97-AF65-F5344CB8AC3E}">
        <p14:creationId xmlns:p14="http://schemas.microsoft.com/office/powerpoint/2010/main" val="418753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SUF 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1294A-1A6C-9378-871A-837F7A80A27F}"/>
              </a:ext>
            </a:extLst>
          </p:cNvPr>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1136540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SUF text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F7E4E-3D9D-AD73-7C0C-649E688F63F3}"/>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1EDD94E-A112-BA92-4564-152BD691D894}"/>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4623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739D3FA-B4B7-8316-4A34-8567F95E7AD6}"/>
              </a:ext>
            </a:extLst>
          </p:cNvPr>
          <p:cNvPicPr>
            <a:picLocks noChangeAspect="1"/>
          </p:cNvPicPr>
          <p:nvPr/>
        </p:nvPicPr>
        <p:blipFill>
          <a:blip r:embed="rId3"/>
          <a:stretch>
            <a:fillRect/>
          </a:stretch>
        </p:blipFill>
        <p:spPr>
          <a:xfrm>
            <a:off x="0" y="0"/>
            <a:ext cx="12191996" cy="6860029"/>
          </a:xfrm>
          <a:prstGeom prst="rect">
            <a:avLst/>
          </a:prstGeom>
          <a:noFill/>
          <a:ln cap="flat">
            <a:noFill/>
          </a:ln>
        </p:spPr>
      </p:pic>
      <p:sp>
        <p:nvSpPr>
          <p:cNvPr id="3" name="Title Placeholder 1">
            <a:extLst>
              <a:ext uri="{FF2B5EF4-FFF2-40B4-BE49-F238E27FC236}">
                <a16:creationId xmlns:a16="http://schemas.microsoft.com/office/drawing/2014/main" id="{7E7556B1-36E0-BF7E-6319-B651F1184CC6}"/>
              </a:ext>
            </a:extLst>
          </p:cNvPr>
          <p:cNvSpPr txBox="1">
            <a:spLocks noGrp="1"/>
          </p:cNvSpPr>
          <p:nvPr>
            <p:ph type="title"/>
          </p:nvPr>
        </p:nvSpPr>
        <p:spPr>
          <a:xfrm>
            <a:off x="838203" y="648190"/>
            <a:ext cx="10515600" cy="4028316"/>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pic>
        <p:nvPicPr>
          <p:cNvPr id="4" name="Picture 2" descr="A purple text on a white background&#10;&#10;Description automatically generated with low confidence">
            <a:extLst>
              <a:ext uri="{FF2B5EF4-FFF2-40B4-BE49-F238E27FC236}">
                <a16:creationId xmlns:a16="http://schemas.microsoft.com/office/drawing/2014/main" id="{AC89CD26-28A2-C610-9642-7445B18CA880}"/>
              </a:ext>
            </a:extLst>
          </p:cNvPr>
          <p:cNvPicPr>
            <a:picLocks noChangeAspect="1"/>
          </p:cNvPicPr>
          <p:nvPr/>
        </p:nvPicPr>
        <p:blipFill>
          <a:blip r:embed="rId4"/>
          <a:stretch>
            <a:fillRect/>
          </a:stretch>
        </p:blipFill>
        <p:spPr>
          <a:xfrm>
            <a:off x="4668898" y="5202936"/>
            <a:ext cx="2854199" cy="114300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marL="0" marR="0" lvl="0" indent="0" algn="ctr" defTabSz="914400" rtl="0" fontAlgn="auto" hangingPunct="1">
        <a:lnSpc>
          <a:spcPct val="90000"/>
        </a:lnSpc>
        <a:spcBef>
          <a:spcPts val="0"/>
        </a:spcBef>
        <a:spcAft>
          <a:spcPts val="0"/>
        </a:spcAft>
        <a:buNone/>
        <a:tabLst/>
        <a:defRPr lang="en-US" sz="4400" b="0" i="0" u="none" strike="noStrike" kern="1200" cap="none" spc="0" baseline="0">
          <a:solidFill>
            <a:srgbClr val="FFFFFF"/>
          </a:solidFill>
          <a:uFillTx/>
          <a:latin typeface="Calibri"/>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5C83DE-D773-EBD4-516E-97A354E5D08A}"/>
              </a:ext>
            </a:extLst>
          </p:cNvPr>
          <p:cNvPicPr>
            <a:picLocks noChangeAspect="1"/>
          </p:cNvPicPr>
          <p:nvPr/>
        </p:nvPicPr>
        <p:blipFill>
          <a:blip r:embed="rId3"/>
          <a:stretch>
            <a:fillRect/>
          </a:stretch>
        </p:blipFill>
        <p:spPr>
          <a:xfrm>
            <a:off x="0" y="0"/>
            <a:ext cx="12191996" cy="6860029"/>
          </a:xfrm>
          <a:prstGeom prst="rect">
            <a:avLst/>
          </a:prstGeom>
          <a:noFill/>
          <a:ln cap="flat">
            <a:noFill/>
          </a:ln>
        </p:spPr>
      </p:pic>
      <p:sp>
        <p:nvSpPr>
          <p:cNvPr id="3" name="Title Placeholder 1">
            <a:extLst>
              <a:ext uri="{FF2B5EF4-FFF2-40B4-BE49-F238E27FC236}">
                <a16:creationId xmlns:a16="http://schemas.microsoft.com/office/drawing/2014/main" id="{5BB6C730-2844-ED49-857B-8CFD9878DE60}"/>
              </a:ext>
            </a:extLst>
          </p:cNvPr>
          <p:cNvSpPr txBox="1">
            <a:spLocks noGrp="1"/>
          </p:cNvSpPr>
          <p:nvPr>
            <p:ph type="title"/>
          </p:nvPr>
        </p:nvSpPr>
        <p:spPr>
          <a:xfrm>
            <a:off x="838203" y="508004"/>
            <a:ext cx="7833363"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F3C7BDAE-ED3B-A4B1-23B5-3013FA5277A6}"/>
              </a:ext>
            </a:extLst>
          </p:cNvPr>
          <p:cNvSpPr txBox="1">
            <a:spLocks noGrp="1"/>
          </p:cNvSpPr>
          <p:nvPr>
            <p:ph type="body" idx="1"/>
          </p:nvPr>
        </p:nvSpPr>
        <p:spPr>
          <a:xfrm>
            <a:off x="838203" y="1968502"/>
            <a:ext cx="7833363"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 descr="A purple text on a white background&#10;&#10;Description automatically generated with low confidence">
            <a:extLst>
              <a:ext uri="{FF2B5EF4-FFF2-40B4-BE49-F238E27FC236}">
                <a16:creationId xmlns:a16="http://schemas.microsoft.com/office/drawing/2014/main" id="{54EC974E-8768-0B68-7FEF-1F8AC3A6645C}"/>
              </a:ext>
            </a:extLst>
          </p:cNvPr>
          <p:cNvPicPr>
            <a:picLocks noChangeAspect="1"/>
          </p:cNvPicPr>
          <p:nvPr/>
        </p:nvPicPr>
        <p:blipFill>
          <a:blip r:embed="rId4"/>
          <a:stretch>
            <a:fillRect/>
          </a:stretch>
        </p:blipFill>
        <p:spPr>
          <a:xfrm>
            <a:off x="9197327" y="5446093"/>
            <a:ext cx="2194560" cy="87883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FFFFFF"/>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FFFFFF"/>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FFFFFF"/>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4_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8_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9_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microsoft.com/office/2018/10/relationships/comments" Target="../comments/modernComment_10A_0.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7F48-64F3-0167-BDCF-FED7D38577A5}"/>
              </a:ext>
            </a:extLst>
          </p:cNvPr>
          <p:cNvSpPr txBox="1">
            <a:spLocks noGrp="1"/>
          </p:cNvSpPr>
          <p:nvPr>
            <p:ph type="title"/>
          </p:nvPr>
        </p:nvSpPr>
        <p:spPr>
          <a:xfrm>
            <a:off x="525424" y="1176570"/>
            <a:ext cx="11141152" cy="4504859"/>
          </a:xfrm>
        </p:spPr>
        <p:txBody>
          <a:bodyPr>
            <a:normAutofit fontScale="90000"/>
          </a:bodyPr>
          <a:lstStyle/>
          <a:p>
            <a:pPr lvl="0">
              <a:lnSpc>
                <a:spcPct val="200000"/>
              </a:lnSpc>
            </a:pPr>
            <a:r>
              <a:rPr lang="en-US" sz="4000" b="1" dirty="0">
                <a:latin typeface="Open Sans" pitchFamily="34"/>
                <a:ea typeface="Open Sans" pitchFamily="34"/>
                <a:cs typeface="Open Sans" pitchFamily="34"/>
              </a:rPr>
              <a:t>The KSU Foundation and Student Organizations:</a:t>
            </a:r>
            <a:br>
              <a:rPr lang="en-US" sz="4000" b="1" dirty="0">
                <a:latin typeface="Open Sans" pitchFamily="34"/>
                <a:ea typeface="Open Sans" pitchFamily="34"/>
                <a:cs typeface="Open Sans" pitchFamily="34"/>
              </a:rPr>
            </a:br>
            <a:r>
              <a:rPr lang="en-US" sz="4000" b="1" dirty="0">
                <a:latin typeface="Open Sans" pitchFamily="34"/>
                <a:ea typeface="Open Sans" pitchFamily="34"/>
                <a:cs typeface="Open Sans" pitchFamily="34"/>
              </a:rPr>
              <a:t>Fundraising Partnership Opportunities</a:t>
            </a:r>
            <a:br>
              <a:rPr lang="en-US" sz="4000" b="1" dirty="0">
                <a:latin typeface="Open Sans" pitchFamily="34"/>
                <a:ea typeface="Open Sans" pitchFamily="34"/>
                <a:cs typeface="Open Sans" pitchFamily="34"/>
              </a:rPr>
            </a:br>
            <a:r>
              <a:rPr lang="en-US" sz="4000" i="1" dirty="0">
                <a:latin typeface="Open Sans" pitchFamily="34"/>
                <a:ea typeface="Open Sans" pitchFamily="34"/>
                <a:cs typeface="Open Sans" pitchFamily="34"/>
              </a:rPr>
              <a:t>Olivia Ayres, Strategic Solicitations Specialist </a:t>
            </a:r>
            <a:br>
              <a:rPr lang="en-US" sz="4800" b="1" dirty="0">
                <a:latin typeface="Open Sans" pitchFamily="34"/>
                <a:ea typeface="Open Sans" pitchFamily="34"/>
                <a:cs typeface="Open Sans" pitchFamily="34"/>
              </a:rPr>
            </a:br>
            <a:endParaRPr lang="en-US" sz="4800" dirty="0">
              <a:latin typeface="Open Sans" pitchFamily="34"/>
              <a:ea typeface="Open Sans" pitchFamily="34"/>
              <a:cs typeface="Open Sans" pitchFamily="34"/>
            </a:endParaRP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AE49-16C2-E429-3AEF-859510A5FA55}"/>
              </a:ext>
            </a:extLst>
          </p:cNvPr>
          <p:cNvSpPr txBox="1">
            <a:spLocks noGrp="1"/>
          </p:cNvSpPr>
          <p:nvPr>
            <p:ph type="title"/>
          </p:nvPr>
        </p:nvSpPr>
        <p:spPr>
          <a:xfrm>
            <a:off x="838204" y="270526"/>
            <a:ext cx="9464746" cy="1325559"/>
          </a:xfrm>
        </p:spPr>
        <p:txBody>
          <a:bodyPr>
            <a:normAutofit fontScale="90000"/>
          </a:bodyPr>
          <a:lstStyle/>
          <a:p>
            <a:pPr lvl="0"/>
            <a:r>
              <a:rPr lang="en-US" sz="5400" dirty="0">
                <a:latin typeface="Open Sans" pitchFamily="34"/>
                <a:ea typeface="Open Sans" pitchFamily="34"/>
                <a:cs typeface="Open Sans" pitchFamily="34"/>
              </a:rPr>
              <a:t>What is the KSU Foundation?</a:t>
            </a:r>
          </a:p>
        </p:txBody>
      </p:sp>
      <p:sp>
        <p:nvSpPr>
          <p:cNvPr id="3" name="Content Placeholder 2">
            <a:extLst>
              <a:ext uri="{FF2B5EF4-FFF2-40B4-BE49-F238E27FC236}">
                <a16:creationId xmlns:a16="http://schemas.microsoft.com/office/drawing/2014/main" id="{1FADC761-3654-9BA0-1339-9BBAD93E6713}"/>
              </a:ext>
            </a:extLst>
          </p:cNvPr>
          <p:cNvSpPr txBox="1">
            <a:spLocks noGrp="1"/>
          </p:cNvSpPr>
          <p:nvPr>
            <p:ph type="body" idx="4294967295"/>
          </p:nvPr>
        </p:nvSpPr>
        <p:spPr>
          <a:xfrm>
            <a:off x="757572" y="1443999"/>
            <a:ext cx="10676856" cy="4182983"/>
          </a:xfrm>
        </p:spPr>
        <p:txBody>
          <a:bodyPr>
            <a:noAutofit/>
          </a:bodyPr>
          <a:lstStyle/>
          <a:p>
            <a:pPr lvl="0"/>
            <a:r>
              <a:rPr lang="en-US" sz="2400" dirty="0">
                <a:latin typeface="Open Sans" pitchFamily="34"/>
                <a:ea typeface="Open Sans" pitchFamily="34"/>
                <a:cs typeface="Open Sans" pitchFamily="34"/>
              </a:rPr>
              <a:t>The KSUF is K-State’s strategic partner for philanthropy </a:t>
            </a:r>
          </a:p>
          <a:p>
            <a:pPr marL="0" lvl="0" indent="0">
              <a:buNone/>
            </a:pPr>
            <a:endParaRPr lang="en-US" sz="2400" dirty="0">
              <a:latin typeface="Open Sans" pitchFamily="34"/>
              <a:ea typeface="Open Sans" pitchFamily="34"/>
              <a:cs typeface="Open Sans" pitchFamily="34"/>
            </a:endParaRPr>
          </a:p>
          <a:p>
            <a:pPr lvl="0"/>
            <a:r>
              <a:rPr lang="en-US" sz="2400" dirty="0">
                <a:latin typeface="Open Sans" pitchFamily="34"/>
                <a:ea typeface="Open Sans" pitchFamily="34"/>
                <a:cs typeface="Open Sans" pitchFamily="34"/>
              </a:rPr>
              <a:t>Our mission is to inspire and guide philanthropy that </a:t>
            </a:r>
            <a:r>
              <a:rPr lang="en-US" sz="2400" b="1" dirty="0">
                <a:latin typeface="Open Sans" pitchFamily="34"/>
                <a:ea typeface="Open Sans" pitchFamily="34"/>
                <a:cs typeface="Open Sans" pitchFamily="34"/>
              </a:rPr>
              <a:t>BOLDY</a:t>
            </a:r>
            <a:r>
              <a:rPr lang="en-US" sz="2400" dirty="0">
                <a:latin typeface="Open Sans" pitchFamily="34"/>
                <a:ea typeface="Open Sans" pitchFamily="34"/>
                <a:cs typeface="Open Sans" pitchFamily="34"/>
              </a:rPr>
              <a:t> advances K-State</a:t>
            </a:r>
          </a:p>
          <a:p>
            <a:pPr marL="0" lvl="0" indent="0">
              <a:buNone/>
            </a:pPr>
            <a:endParaRPr lang="en-US" sz="2400" dirty="0">
              <a:latin typeface="Open Sans" pitchFamily="34"/>
              <a:ea typeface="Open Sans" pitchFamily="34"/>
              <a:cs typeface="Open Sans" pitchFamily="34"/>
            </a:endParaRPr>
          </a:p>
          <a:p>
            <a:pPr lvl="0"/>
            <a:r>
              <a:rPr lang="en-US" sz="2400" dirty="0">
                <a:latin typeface="Open Sans" pitchFamily="34"/>
                <a:ea typeface="Open Sans" pitchFamily="34"/>
                <a:cs typeface="Open Sans" pitchFamily="34"/>
              </a:rPr>
              <a:t>My team works on creating specific solicitation activities, sharing awareness and education for unique programs and initiatives at K-State</a:t>
            </a:r>
          </a:p>
          <a:p>
            <a:pPr lvl="0"/>
            <a:endParaRPr lang="en-US" sz="2400" dirty="0">
              <a:latin typeface="Open Sans" pitchFamily="34"/>
              <a:ea typeface="Open Sans" pitchFamily="34"/>
              <a:cs typeface="Open Sans" pitchFamily="34"/>
            </a:endParaRPr>
          </a:p>
          <a:p>
            <a:pPr lvl="0"/>
            <a:r>
              <a:rPr lang="en-US" sz="2400" dirty="0">
                <a:latin typeface="Open Sans" pitchFamily="34"/>
                <a:ea typeface="Open Sans" pitchFamily="34"/>
                <a:cs typeface="Open Sans" pitchFamily="34"/>
              </a:rPr>
              <a:t>This includes working with campus organizations to fundraise for their specific goals </a:t>
            </a:r>
          </a:p>
          <a:p>
            <a:pPr marL="0" lvl="0" indent="0">
              <a:buNone/>
            </a:pPr>
            <a:endParaRPr lang="en-US" sz="2400" dirty="0">
              <a:latin typeface="Open Sans" pitchFamily="34"/>
              <a:ea typeface="Open Sans" pitchFamily="34"/>
              <a:cs typeface="Open Sans" pitchFamily="34"/>
            </a:endParaRPr>
          </a:p>
        </p:txBody>
      </p:sp>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A1EF-327A-C184-8BD7-7D675CE270E4}"/>
              </a:ext>
            </a:extLst>
          </p:cNvPr>
          <p:cNvSpPr txBox="1">
            <a:spLocks noGrp="1"/>
          </p:cNvSpPr>
          <p:nvPr>
            <p:ph type="title"/>
          </p:nvPr>
        </p:nvSpPr>
        <p:spPr>
          <a:xfrm>
            <a:off x="838203" y="508004"/>
            <a:ext cx="10985202" cy="1325559"/>
          </a:xfrm>
        </p:spPr>
        <p:txBody>
          <a:bodyPr>
            <a:normAutofit/>
          </a:bodyPr>
          <a:lstStyle/>
          <a:p>
            <a:pPr lvl="0"/>
            <a:r>
              <a:rPr lang="en-US" sz="6000" dirty="0">
                <a:latin typeface="Open Sans" pitchFamily="34"/>
                <a:ea typeface="Open Sans" pitchFamily="34"/>
                <a:cs typeface="Open Sans" pitchFamily="34"/>
              </a:rPr>
              <a:t>How can we partner? </a:t>
            </a:r>
          </a:p>
        </p:txBody>
      </p:sp>
      <p:sp>
        <p:nvSpPr>
          <p:cNvPr id="3" name="Content Placeholder 2">
            <a:extLst>
              <a:ext uri="{FF2B5EF4-FFF2-40B4-BE49-F238E27FC236}">
                <a16:creationId xmlns:a16="http://schemas.microsoft.com/office/drawing/2014/main" id="{D6F7883E-EA71-D6BD-AE03-FFA48AB0DFC1}"/>
              </a:ext>
            </a:extLst>
          </p:cNvPr>
          <p:cNvSpPr txBox="1">
            <a:spLocks noGrp="1"/>
          </p:cNvSpPr>
          <p:nvPr>
            <p:ph type="body" idx="4294967295"/>
          </p:nvPr>
        </p:nvSpPr>
        <p:spPr>
          <a:xfrm>
            <a:off x="838203" y="1859591"/>
            <a:ext cx="8839203" cy="4351336"/>
          </a:xfrm>
        </p:spPr>
        <p:txBody>
          <a:bodyPr>
            <a:normAutofit fontScale="92500" lnSpcReduction="10000"/>
          </a:bodyPr>
          <a:lstStyle/>
          <a:p>
            <a:r>
              <a:rPr lang="en-US" sz="3200" dirty="0">
                <a:latin typeface="Open Sans" pitchFamily="34"/>
                <a:ea typeface="Open Sans" pitchFamily="34"/>
                <a:cs typeface="Open Sans" pitchFamily="34"/>
              </a:rPr>
              <a:t>Our team can work with your organization to help you find your fundraising need(s) and develop your opportunity story </a:t>
            </a:r>
          </a:p>
          <a:p>
            <a:endParaRPr lang="en-US" sz="3200" dirty="0">
              <a:latin typeface="Open Sans" pitchFamily="34"/>
              <a:ea typeface="Open Sans" pitchFamily="34"/>
              <a:cs typeface="Open Sans" pitchFamily="34"/>
            </a:endParaRPr>
          </a:p>
          <a:p>
            <a:r>
              <a:rPr lang="en-US" sz="3200" dirty="0">
                <a:latin typeface="Open Sans" pitchFamily="34"/>
                <a:ea typeface="Open Sans" pitchFamily="34"/>
                <a:cs typeface="Open Sans" pitchFamily="34"/>
              </a:rPr>
              <a:t>Your opportunity story will serve to spotlight these needs in a compelling way </a:t>
            </a:r>
          </a:p>
          <a:p>
            <a:pPr marL="0" indent="0">
              <a:buNone/>
            </a:pPr>
            <a:endParaRPr lang="en-US" sz="3200" dirty="0">
              <a:latin typeface="Open Sans" pitchFamily="34"/>
              <a:ea typeface="Open Sans" pitchFamily="34"/>
              <a:cs typeface="Open Sans" pitchFamily="34"/>
            </a:endParaRPr>
          </a:p>
          <a:p>
            <a:r>
              <a:rPr lang="en-US" sz="3200" dirty="0">
                <a:latin typeface="Open Sans" pitchFamily="34"/>
                <a:ea typeface="Open Sans" pitchFamily="34"/>
                <a:cs typeface="Open Sans" pitchFamily="34"/>
              </a:rPr>
              <a:t>From here we will launch fundraising efforts on behalf of your organization in the form of a letter, email, or crowdfunding page </a:t>
            </a:r>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016F-969D-3271-4F69-6363709521BE}"/>
              </a:ext>
            </a:extLst>
          </p:cNvPr>
          <p:cNvSpPr txBox="1">
            <a:spLocks noGrp="1"/>
          </p:cNvSpPr>
          <p:nvPr>
            <p:ph type="title"/>
          </p:nvPr>
        </p:nvSpPr>
        <p:spPr>
          <a:xfrm>
            <a:off x="838203" y="508004"/>
            <a:ext cx="8762996" cy="1325559"/>
          </a:xfrm>
        </p:spPr>
        <p:txBody>
          <a:bodyPr/>
          <a:lstStyle/>
          <a:p>
            <a:pPr lvl="0"/>
            <a:r>
              <a:rPr lang="en-US" sz="5400">
                <a:latin typeface="Open Sans" pitchFamily="34"/>
                <a:ea typeface="Open Sans" pitchFamily="34"/>
                <a:cs typeface="Open Sans" pitchFamily="34"/>
              </a:rPr>
              <a:t>Exciting things to come! </a:t>
            </a:r>
          </a:p>
        </p:txBody>
      </p:sp>
      <p:sp>
        <p:nvSpPr>
          <p:cNvPr id="3" name="Content Placeholder 2">
            <a:extLst>
              <a:ext uri="{FF2B5EF4-FFF2-40B4-BE49-F238E27FC236}">
                <a16:creationId xmlns:a16="http://schemas.microsoft.com/office/drawing/2014/main" id="{D4966A89-1ABD-6893-43FD-EF98E19C8F2D}"/>
              </a:ext>
            </a:extLst>
          </p:cNvPr>
          <p:cNvSpPr txBox="1">
            <a:spLocks noGrp="1"/>
          </p:cNvSpPr>
          <p:nvPr>
            <p:ph type="body" idx="4294967295"/>
          </p:nvPr>
        </p:nvSpPr>
        <p:spPr>
          <a:xfrm>
            <a:off x="838203" y="1968502"/>
            <a:ext cx="9448796" cy="4351336"/>
          </a:xfrm>
        </p:spPr>
        <p:txBody>
          <a:bodyPr/>
          <a:lstStyle/>
          <a:p>
            <a:pPr marL="0" lvl="0" indent="0">
              <a:buNone/>
            </a:pPr>
            <a:r>
              <a:rPr lang="en-US" sz="2400" b="1" dirty="0">
                <a:latin typeface="Open Sans" pitchFamily="34"/>
                <a:ea typeface="Open Sans" pitchFamily="34"/>
                <a:cs typeface="Open Sans" pitchFamily="34"/>
              </a:rPr>
              <a:t>The KSUF is preparing to launch a crowdfunding platform that will be built to harness the power of collective giving</a:t>
            </a:r>
          </a:p>
          <a:p>
            <a:pPr marL="0" lvl="0" indent="0">
              <a:buNone/>
            </a:pPr>
            <a:endParaRPr lang="en-US" sz="2400" dirty="0">
              <a:latin typeface="Open Sans" pitchFamily="34"/>
              <a:ea typeface="Open Sans" pitchFamily="34"/>
              <a:cs typeface="Open Sans" pitchFamily="34"/>
            </a:endParaRPr>
          </a:p>
          <a:p>
            <a:pPr lvl="0"/>
            <a:r>
              <a:rPr lang="en-US" sz="2400" dirty="0">
                <a:latin typeface="Open Sans" pitchFamily="34"/>
                <a:ea typeface="Open Sans" pitchFamily="34"/>
                <a:cs typeface="Open Sans" pitchFamily="34"/>
              </a:rPr>
              <a:t>This platform will serve as a digital way for student organizations, clubs, campus entities, departments, and programs to raise funds for exciting projects </a:t>
            </a:r>
          </a:p>
          <a:p>
            <a:pPr lvl="0"/>
            <a:endParaRPr lang="en-US" sz="2400" dirty="0">
              <a:latin typeface="Open Sans" pitchFamily="34"/>
              <a:ea typeface="Open Sans" pitchFamily="34"/>
              <a:cs typeface="Open Sans" pitchFamily="34"/>
            </a:endParaRPr>
          </a:p>
          <a:p>
            <a:pPr lvl="0"/>
            <a:r>
              <a:rPr lang="en-US" sz="2400" dirty="0">
                <a:latin typeface="Open Sans" pitchFamily="34"/>
                <a:ea typeface="Open Sans" pitchFamily="34"/>
                <a:cs typeface="Open Sans" pitchFamily="34"/>
              </a:rPr>
              <a:t>It will also be a powerful engagement tool to connect with alumni, parents, and friends to campus activities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6D9B-C0E7-C372-8EA9-7513CA1EC7BD}"/>
              </a:ext>
            </a:extLst>
          </p:cNvPr>
          <p:cNvSpPr txBox="1">
            <a:spLocks noGrp="1"/>
          </p:cNvSpPr>
          <p:nvPr>
            <p:ph type="title"/>
          </p:nvPr>
        </p:nvSpPr>
        <p:spPr>
          <a:xfrm>
            <a:off x="598970" y="581243"/>
            <a:ext cx="10363196" cy="1325559"/>
          </a:xfrm>
        </p:spPr>
        <p:txBody>
          <a:bodyPr/>
          <a:lstStyle/>
          <a:p>
            <a:pPr lvl="0"/>
            <a:r>
              <a:rPr lang="en-US" sz="5400" dirty="0">
                <a:latin typeface="Open Sans" pitchFamily="34"/>
                <a:ea typeface="Open Sans" pitchFamily="34"/>
                <a:cs typeface="Open Sans" pitchFamily="34"/>
              </a:rPr>
              <a:t>Let’s work together! </a:t>
            </a:r>
          </a:p>
        </p:txBody>
      </p:sp>
      <p:sp>
        <p:nvSpPr>
          <p:cNvPr id="3" name="Content Placeholder 2">
            <a:extLst>
              <a:ext uri="{FF2B5EF4-FFF2-40B4-BE49-F238E27FC236}">
                <a16:creationId xmlns:a16="http://schemas.microsoft.com/office/drawing/2014/main" id="{16104DA8-7771-6CE4-9E38-DB5C25898025}"/>
              </a:ext>
            </a:extLst>
          </p:cNvPr>
          <p:cNvSpPr txBox="1">
            <a:spLocks noGrp="1"/>
          </p:cNvSpPr>
          <p:nvPr>
            <p:ph type="body" idx="4294967295"/>
          </p:nvPr>
        </p:nvSpPr>
        <p:spPr>
          <a:xfrm>
            <a:off x="487328" y="1925421"/>
            <a:ext cx="8305796" cy="4351336"/>
          </a:xfrm>
        </p:spPr>
        <p:txBody>
          <a:bodyPr/>
          <a:lstStyle/>
          <a:p>
            <a:pPr lvl="0"/>
            <a:r>
              <a:rPr lang="en-US" sz="3200" dirty="0">
                <a:latin typeface="Open Sans" pitchFamily="34"/>
                <a:ea typeface="Open Sans" pitchFamily="34"/>
                <a:cs typeface="Open Sans" pitchFamily="34"/>
              </a:rPr>
              <a:t>The KSU Foundation would love to partner with your organization! </a:t>
            </a:r>
          </a:p>
          <a:p>
            <a:pPr marL="0" lvl="0" indent="0">
              <a:buNone/>
            </a:pPr>
            <a:endParaRPr lang="en-US" sz="3200" dirty="0">
              <a:latin typeface="Open Sans" pitchFamily="34"/>
              <a:ea typeface="Open Sans" pitchFamily="34"/>
              <a:cs typeface="Open Sans" pitchFamily="34"/>
            </a:endParaRPr>
          </a:p>
          <a:p>
            <a:pPr lvl="0"/>
            <a:r>
              <a:rPr lang="en-US" sz="3200" dirty="0">
                <a:latin typeface="Open Sans" pitchFamily="34"/>
                <a:ea typeface="Open Sans" pitchFamily="34"/>
                <a:cs typeface="Open Sans" pitchFamily="34"/>
              </a:rPr>
              <a:t>We can set up a meeting to discuss your mission, timeline, and fundraising goals</a:t>
            </a:r>
          </a:p>
          <a:p>
            <a:pPr marL="0" lvl="0" indent="0">
              <a:buNone/>
            </a:pPr>
            <a:endParaRPr lang="en-US" sz="3200" dirty="0">
              <a:latin typeface="Open Sans" pitchFamily="34"/>
              <a:ea typeface="Open Sans" pitchFamily="34"/>
              <a:cs typeface="Open Sans" pitchFamily="34"/>
            </a:endParaRPr>
          </a:p>
          <a:p>
            <a:pPr lvl="0"/>
            <a:r>
              <a:rPr lang="en-US" sz="3200" dirty="0">
                <a:latin typeface="Open Sans" pitchFamily="34"/>
                <a:ea typeface="Open Sans" pitchFamily="34"/>
                <a:cs typeface="Open Sans" pitchFamily="34"/>
              </a:rPr>
              <a:t>The start of a new school year is a great time to examine your fundraising efforts</a:t>
            </a:r>
          </a:p>
          <a:p>
            <a:pPr lvl="0"/>
            <a:endParaRPr lang="en-US" sz="3200" dirty="0">
              <a:latin typeface="Open Sans" pitchFamily="34"/>
              <a:ea typeface="Open Sans" pitchFamily="34"/>
              <a:cs typeface="Open Sans" pitchFamily="34"/>
            </a:endParaRPr>
          </a:p>
        </p:txBody>
      </p:sp>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812DAB9-7744-FDBB-3D38-886BA1FEE4DC}"/>
              </a:ext>
            </a:extLst>
          </p:cNvPr>
          <p:cNvSpPr txBox="1"/>
          <p:nvPr/>
        </p:nvSpPr>
        <p:spPr>
          <a:xfrm>
            <a:off x="3231066" y="324381"/>
            <a:ext cx="5136758"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dirty="0">
                <a:solidFill>
                  <a:srgbClr val="FFFFFF"/>
                </a:solidFill>
                <a:uFillTx/>
                <a:latin typeface="Open Sans" pitchFamily="34"/>
                <a:ea typeface="Open Sans" pitchFamily="34"/>
                <a:cs typeface="Open Sans" pitchFamily="34"/>
              </a:rPr>
              <a:t>Let’s Connect!  </a:t>
            </a:r>
          </a:p>
        </p:txBody>
      </p:sp>
      <p:sp>
        <p:nvSpPr>
          <p:cNvPr id="4" name="Oval 5">
            <a:extLst>
              <a:ext uri="{FF2B5EF4-FFF2-40B4-BE49-F238E27FC236}">
                <a16:creationId xmlns:a16="http://schemas.microsoft.com/office/drawing/2014/main" id="{33666846-A4DC-127E-DD4F-62F1A6563867}"/>
              </a:ext>
            </a:extLst>
          </p:cNvPr>
          <p:cNvSpPr/>
          <p:nvPr/>
        </p:nvSpPr>
        <p:spPr>
          <a:xfrm>
            <a:off x="4662599" y="1224410"/>
            <a:ext cx="2471848" cy="25092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3">
              <a:alphaModFix/>
            </a:blip>
            <a:stretch>
              <a:fillRect/>
            </a:stretch>
          </a:blipFill>
          <a:ln w="12701" cap="flat">
            <a:solidFill>
              <a:srgbClr val="223F5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descr="A qr code on a black background&#10;&#10;Description automatically generated">
            <a:extLst>
              <a:ext uri="{FF2B5EF4-FFF2-40B4-BE49-F238E27FC236}">
                <a16:creationId xmlns:a16="http://schemas.microsoft.com/office/drawing/2014/main" id="{DE426CDF-60D7-08F6-63DB-9BAB7E65A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346" y="4632730"/>
            <a:ext cx="1393308" cy="2001719"/>
          </a:xfrm>
          <a:prstGeom prst="rect">
            <a:avLst/>
          </a:prstGeom>
        </p:spPr>
      </p:pic>
      <p:sp>
        <p:nvSpPr>
          <p:cNvPr id="7" name="TextBox 6">
            <a:extLst>
              <a:ext uri="{FF2B5EF4-FFF2-40B4-BE49-F238E27FC236}">
                <a16:creationId xmlns:a16="http://schemas.microsoft.com/office/drawing/2014/main" id="{D8530FA7-CB35-F227-3C89-71C98CD0D880}"/>
              </a:ext>
            </a:extLst>
          </p:cNvPr>
          <p:cNvSpPr txBox="1"/>
          <p:nvPr/>
        </p:nvSpPr>
        <p:spPr>
          <a:xfrm>
            <a:off x="2603204" y="3981048"/>
            <a:ext cx="6985591" cy="461665"/>
          </a:xfrm>
          <a:prstGeom prst="rect">
            <a:avLst/>
          </a:prstGeom>
          <a:noFill/>
        </p:spPr>
        <p:txBody>
          <a:bodyPr wrap="square" rtlCol="0">
            <a:spAutoFit/>
          </a:bodyPr>
          <a:lstStyle/>
          <a:p>
            <a:pPr algn="ctr"/>
            <a:r>
              <a:rPr lang="en-US" sz="2400" b="1" dirty="0">
                <a:solidFill>
                  <a:schemeClr val="bg1"/>
                </a:solidFill>
              </a:rPr>
              <a:t>Olivia Ayres, Strategic Solicitations Specialist </a:t>
            </a:r>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SUF title slide 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SUF text slide 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KSUF%20PPT%20template-wide-7pg</Template>
  <TotalTime>140</TotalTime>
  <Words>270</Words>
  <Application>Microsoft Office PowerPoint</Application>
  <PresentationFormat>Widescreen</PresentationFormat>
  <Paragraphs>30</Paragraphs>
  <Slides>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Open Sans</vt:lpstr>
      <vt:lpstr>KSUF title slide 1</vt:lpstr>
      <vt:lpstr>KSUF text slide 3</vt:lpstr>
      <vt:lpstr>The KSU Foundation and Student Organizations: Fundraising Partnership Opportunities Olivia Ayres, Strategic Solicitations Specialist  </vt:lpstr>
      <vt:lpstr>What is the KSU Foundation?</vt:lpstr>
      <vt:lpstr>How can we partner? </vt:lpstr>
      <vt:lpstr>Exciting things to come! </vt:lpstr>
      <vt:lpstr>Let’s work together!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Ayres</dc:creator>
  <cp:lastModifiedBy>Olivia Ayres</cp:lastModifiedBy>
  <cp:revision>7</cp:revision>
  <cp:lastPrinted>2017-05-12T16:14:08Z</cp:lastPrinted>
  <dcterms:created xsi:type="dcterms:W3CDTF">2024-08-14T15:40:08Z</dcterms:created>
  <dcterms:modified xsi:type="dcterms:W3CDTF">2024-08-15T16:18:44Z</dcterms:modified>
</cp:coreProperties>
</file>