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  <p:embeddedFont>
      <p:font typeface="DM Serif Display"/>
      <p:regular r:id="rId22"/>
      <p: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11" Type="http://schemas.openxmlformats.org/officeDocument/2006/relationships/slide" Target="slides/slide7.xml"/><Relationship Id="rId22" Type="http://schemas.openxmlformats.org/officeDocument/2006/relationships/font" Target="fonts/DMSerifDisplay-regular.fntdata"/><Relationship Id="rId10" Type="http://schemas.openxmlformats.org/officeDocument/2006/relationships/slide" Target="slides/slide6.xml"/><Relationship Id="rId21" Type="http://schemas.openxmlformats.org/officeDocument/2006/relationships/font" Target="fonts/Montserrat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DMSerifDisplay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Montserrat-bold.fntdata"/><Relationship Id="rId6" Type="http://schemas.openxmlformats.org/officeDocument/2006/relationships/slide" Target="slides/slide2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81359e0c7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81359e0c7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ec414c799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ec414c799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ec414c7997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ec414c799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ec414c799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ec414c799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ec414c79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ec414c79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8131983f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8131983f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81359e0c7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81359e0c7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81359e0c7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81359e0c7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1359e0c7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81359e0c7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1359e0c7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1359e0c7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131983f3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8131983f3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1359e0c7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81359e0c7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1E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45000"/>
          </a:blip>
          <a:srcRect b="0" l="0" r="0" t="10257"/>
          <a:stretch/>
        </p:blipFill>
        <p:spPr>
          <a:xfrm>
            <a:off x="0" y="-327550"/>
            <a:ext cx="9144000" cy="54710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47175"/>
            <a:ext cx="8520600" cy="158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b="1" lang="en" sz="4580">
                <a:solidFill>
                  <a:srgbClr val="33333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RSO Student Leadership Retreat:</a:t>
            </a:r>
            <a:endParaRPr b="1" sz="4580">
              <a:solidFill>
                <a:srgbClr val="333333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b="1" lang="en" sz="4580">
                <a:solidFill>
                  <a:srgbClr val="33333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Teambuilding and Burnout</a:t>
            </a:r>
            <a:endParaRPr b="1" sz="4580">
              <a:solidFill>
                <a:srgbClr val="333333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2491050" y="3950125"/>
            <a:ext cx="4161900" cy="11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1" lang="en" sz="5200">
                <a:solidFill>
                  <a:srgbClr val="51288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Fraternity and Sorority Life</a:t>
            </a:r>
            <a:endParaRPr b="1" sz="5200">
              <a:solidFill>
                <a:srgbClr val="51288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1" lang="en" sz="5200">
                <a:solidFill>
                  <a:srgbClr val="51288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K-State Union, Office #004</a:t>
            </a:r>
            <a:endParaRPr b="1" sz="5200">
              <a:solidFill>
                <a:srgbClr val="51288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1" lang="en" sz="5200">
                <a:solidFill>
                  <a:srgbClr val="51288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greeklife@ksu.edu</a:t>
            </a:r>
            <a:endParaRPr b="1" sz="5200">
              <a:solidFill>
                <a:srgbClr val="51288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1EC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601500" y="703075"/>
            <a:ext cx="7941000" cy="29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5720">
                <a:solidFill>
                  <a:srgbClr val="51288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What (if anything) have you done to </a:t>
            </a:r>
            <a:r>
              <a:rPr b="1" lang="en" sz="5720">
                <a:solidFill>
                  <a:srgbClr val="51288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attempt</a:t>
            </a:r>
            <a:r>
              <a:rPr b="1" lang="en" sz="5720">
                <a:solidFill>
                  <a:srgbClr val="51288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to limit burnout? Did it work? Why or why not?</a:t>
            </a:r>
            <a:endParaRPr b="1" sz="5920">
              <a:solidFill>
                <a:srgbClr val="51288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1EC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20">
                <a:solidFill>
                  <a:srgbClr val="33333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BURNOUT TIPS</a:t>
            </a:r>
            <a:endParaRPr b="1" sz="3020">
              <a:solidFill>
                <a:srgbClr val="333333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1458150" y="4605450"/>
            <a:ext cx="6227700" cy="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DM Serif Display"/>
                <a:ea typeface="DM Serif Display"/>
                <a:cs typeface="DM Serif Display"/>
                <a:sym typeface="DM Serif Display"/>
              </a:rPr>
              <a:t>https://www.helpguide.org/articles/stress/burnout-prevention-and-recovery.htm</a:t>
            </a:r>
            <a:endParaRPr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26" name="Google Shape;126;p23"/>
          <p:cNvSpPr/>
          <p:nvPr/>
        </p:nvSpPr>
        <p:spPr>
          <a:xfrm>
            <a:off x="503325" y="1565025"/>
            <a:ext cx="2469528" cy="2493126"/>
          </a:xfrm>
          <a:prstGeom prst="irregularSeal1">
            <a:avLst/>
          </a:prstGeom>
          <a:solidFill>
            <a:srgbClr val="674EA7"/>
          </a:solidFill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27" name="Google Shape;127;p23"/>
          <p:cNvSpPr/>
          <p:nvPr/>
        </p:nvSpPr>
        <p:spPr>
          <a:xfrm>
            <a:off x="3370175" y="825800"/>
            <a:ext cx="2403648" cy="2493126"/>
          </a:xfrm>
          <a:prstGeom prst="irregularSeal1">
            <a:avLst/>
          </a:prstGeom>
          <a:solidFill>
            <a:srgbClr val="674EA7"/>
          </a:solidFill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3"/>
          <p:cNvSpPr/>
          <p:nvPr/>
        </p:nvSpPr>
        <p:spPr>
          <a:xfrm>
            <a:off x="6244550" y="1588674"/>
            <a:ext cx="2469528" cy="2381022"/>
          </a:xfrm>
          <a:prstGeom prst="irregularSeal1">
            <a:avLst/>
          </a:prstGeom>
          <a:solidFill>
            <a:srgbClr val="674EA7"/>
          </a:solidFill>
          <a:ln cap="flat" cmpd="sng" w="9525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3"/>
          <p:cNvSpPr txBox="1"/>
          <p:nvPr>
            <p:ph type="title"/>
          </p:nvPr>
        </p:nvSpPr>
        <p:spPr>
          <a:xfrm>
            <a:off x="971288" y="2516550"/>
            <a:ext cx="1533600" cy="4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420">
                <a:latin typeface="Montserrat"/>
                <a:ea typeface="Montserrat"/>
                <a:cs typeface="Montserrat"/>
                <a:sym typeface="Montserrat"/>
              </a:rPr>
              <a:t>RECOGNIZE</a:t>
            </a:r>
            <a:endParaRPr b="1" sz="142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23"/>
          <p:cNvSpPr txBox="1"/>
          <p:nvPr>
            <p:ph type="title"/>
          </p:nvPr>
        </p:nvSpPr>
        <p:spPr>
          <a:xfrm>
            <a:off x="3960598" y="1761125"/>
            <a:ext cx="1222800" cy="4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420">
                <a:latin typeface="Montserrat"/>
                <a:ea typeface="Montserrat"/>
                <a:cs typeface="Montserrat"/>
                <a:sym typeface="Montserrat"/>
              </a:rPr>
              <a:t>REVERSE</a:t>
            </a:r>
            <a:endParaRPr b="1" sz="142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23"/>
          <p:cNvSpPr txBox="1"/>
          <p:nvPr>
            <p:ph type="title"/>
          </p:nvPr>
        </p:nvSpPr>
        <p:spPr>
          <a:xfrm>
            <a:off x="6738399" y="2516550"/>
            <a:ext cx="1393200" cy="4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420">
                <a:latin typeface="Montserrat"/>
                <a:ea typeface="Montserrat"/>
                <a:cs typeface="Montserrat"/>
                <a:sym typeface="Montserrat"/>
              </a:rPr>
              <a:t>RESILIENCE</a:t>
            </a:r>
            <a:endParaRPr b="1" sz="142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1EC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1156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4620">
                <a:solidFill>
                  <a:srgbClr val="51288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How can we help you navigate leadership, teambuilding, and burnout?</a:t>
            </a:r>
            <a:endParaRPr b="1" sz="4620">
              <a:solidFill>
                <a:srgbClr val="51288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1EC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448950" y="1506975"/>
            <a:ext cx="8246100" cy="17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3700" u="sng">
                <a:solidFill>
                  <a:srgbClr val="33333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FOLLOW US ON INSTAGRAM TO STAY UP TO DATE ON ALL THINGS FRATERNITY &amp; SORORITY AT K-STATE</a:t>
            </a:r>
            <a:endParaRPr b="1" sz="3700" u="sng">
              <a:solidFill>
                <a:srgbClr val="333333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142" name="Google Shape;142;p25"/>
          <p:cNvSpPr txBox="1"/>
          <p:nvPr>
            <p:ph type="title"/>
          </p:nvPr>
        </p:nvSpPr>
        <p:spPr>
          <a:xfrm>
            <a:off x="1921650" y="3729625"/>
            <a:ext cx="5300700" cy="9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5920">
                <a:solidFill>
                  <a:srgbClr val="512888"/>
                </a:solidFill>
                <a:latin typeface="Montserrat"/>
                <a:ea typeface="Montserrat"/>
                <a:cs typeface="Montserrat"/>
                <a:sym typeface="Montserrat"/>
              </a:rPr>
              <a:t>@kstatefsl</a:t>
            </a:r>
            <a:endParaRPr b="1" sz="5920">
              <a:solidFill>
                <a:srgbClr val="51288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5"/>
          <p:cNvSpPr txBox="1"/>
          <p:nvPr>
            <p:ph type="title"/>
          </p:nvPr>
        </p:nvSpPr>
        <p:spPr>
          <a:xfrm>
            <a:off x="311700" y="339875"/>
            <a:ext cx="8520600" cy="7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5920">
                <a:solidFill>
                  <a:srgbClr val="51288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Thank You &amp; Go Cats!!</a:t>
            </a:r>
            <a:endParaRPr b="1" sz="5920">
              <a:solidFill>
                <a:srgbClr val="51288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1EC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2454300" y="0"/>
            <a:ext cx="4235400" cy="5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920">
                <a:solidFill>
                  <a:srgbClr val="51288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Meet the Team</a:t>
            </a:r>
            <a:endParaRPr b="1" sz="3920">
              <a:solidFill>
                <a:srgbClr val="51288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391700" y="2534725"/>
            <a:ext cx="2280600" cy="5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6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b="1" lang="en" sz="955">
                <a:solidFill>
                  <a:srgbClr val="33333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Dee Hawks</a:t>
            </a:r>
            <a:endParaRPr b="1" sz="955">
              <a:solidFill>
                <a:srgbClr val="333333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ctr">
              <a:lnSpc>
                <a:spcPct val="6000"/>
              </a:lnSpc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lang="en" sz="955">
                <a:solidFill>
                  <a:srgbClr val="33333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She/Her</a:t>
            </a:r>
            <a:endParaRPr sz="955">
              <a:solidFill>
                <a:srgbClr val="333333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ctr">
              <a:lnSpc>
                <a:spcPct val="6000"/>
              </a:lnSpc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r>
              <a:rPr lang="en" sz="955">
                <a:solidFill>
                  <a:srgbClr val="33333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Dir</a:t>
            </a:r>
            <a:r>
              <a:rPr lang="en" sz="955">
                <a:solidFill>
                  <a:srgbClr val="33333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ector of Fraternity and Sorority Life</a:t>
            </a:r>
            <a:endParaRPr sz="955">
              <a:solidFill>
                <a:srgbClr val="333333"/>
              </a:solidFill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3697550" y="893500"/>
            <a:ext cx="1668900" cy="1539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759575" y="893488"/>
            <a:ext cx="1668900" cy="1539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6732475" y="893500"/>
            <a:ext cx="1668900" cy="1539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96725" y="2534725"/>
            <a:ext cx="2994600" cy="5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rgbClr val="33333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Alexandria Wilson</a:t>
            </a:r>
            <a:endParaRPr b="1" sz="950">
              <a:solidFill>
                <a:srgbClr val="333333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ctr">
              <a:lnSpc>
                <a:spcPct val="6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33333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She/Her</a:t>
            </a:r>
            <a:endParaRPr sz="950">
              <a:solidFill>
                <a:srgbClr val="333333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ctr">
              <a:lnSpc>
                <a:spcPct val="6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50">
                <a:solidFill>
                  <a:srgbClr val="33333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Assistant Director of Fraternity and Sorority Life</a:t>
            </a:r>
            <a:endParaRPr sz="950">
              <a:solidFill>
                <a:srgbClr val="333333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6086575" y="2534725"/>
            <a:ext cx="2960700" cy="5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6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b="1" lang="en" sz="960">
                <a:solidFill>
                  <a:srgbClr val="33333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Margaret Tippie</a:t>
            </a:r>
            <a:endParaRPr b="1" sz="960">
              <a:solidFill>
                <a:srgbClr val="333333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ctr">
              <a:lnSpc>
                <a:spcPct val="6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960">
                <a:solidFill>
                  <a:srgbClr val="33333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She/Her</a:t>
            </a:r>
            <a:endParaRPr sz="960">
              <a:solidFill>
                <a:srgbClr val="333333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ctr">
              <a:lnSpc>
                <a:spcPct val="6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rPr lang="en" sz="960">
                <a:solidFill>
                  <a:srgbClr val="33333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Assistant Director of Fraternity and Sorority Life</a:t>
            </a:r>
            <a:endParaRPr sz="960">
              <a:solidFill>
                <a:srgbClr val="333333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1739350" y="3322925"/>
            <a:ext cx="1335000" cy="1187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3864488" y="3322925"/>
            <a:ext cx="1335000" cy="1187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5989650" y="3322925"/>
            <a:ext cx="1335000" cy="1187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909550" y="4612850"/>
            <a:ext cx="2994600" cy="5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rgbClr val="33333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Jake Dederer</a:t>
            </a:r>
            <a:endParaRPr b="1" sz="950">
              <a:solidFill>
                <a:srgbClr val="333333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ctr">
              <a:lnSpc>
                <a:spcPct val="6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33333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He/Him</a:t>
            </a:r>
            <a:endParaRPr sz="950">
              <a:solidFill>
                <a:srgbClr val="333333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ctr">
              <a:lnSpc>
                <a:spcPct val="6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50">
                <a:solidFill>
                  <a:srgbClr val="33333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Graduate Assistant</a:t>
            </a:r>
            <a:endParaRPr sz="950">
              <a:solidFill>
                <a:srgbClr val="333333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3083175" y="4612850"/>
            <a:ext cx="2994600" cy="5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rgbClr val="33333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Allison Heim</a:t>
            </a:r>
            <a:endParaRPr b="1" sz="950">
              <a:solidFill>
                <a:srgbClr val="333333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ctr">
              <a:lnSpc>
                <a:spcPct val="6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33333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She/Her</a:t>
            </a:r>
            <a:endParaRPr sz="950">
              <a:solidFill>
                <a:srgbClr val="333333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ctr">
              <a:lnSpc>
                <a:spcPct val="6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50">
                <a:solidFill>
                  <a:srgbClr val="33333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Graduate Assistant</a:t>
            </a:r>
            <a:endParaRPr sz="950">
              <a:solidFill>
                <a:srgbClr val="333333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5159850" y="4612850"/>
            <a:ext cx="2994600" cy="5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rgbClr val="33333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Hugh Sidabutar</a:t>
            </a:r>
            <a:endParaRPr b="1" sz="950">
              <a:solidFill>
                <a:srgbClr val="333333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ctr">
              <a:lnSpc>
                <a:spcPct val="6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33333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He/Him</a:t>
            </a:r>
            <a:endParaRPr sz="950">
              <a:solidFill>
                <a:srgbClr val="333333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ctr">
              <a:lnSpc>
                <a:spcPct val="6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50">
                <a:solidFill>
                  <a:srgbClr val="333333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Graduate Assistant</a:t>
            </a:r>
            <a:endParaRPr sz="950">
              <a:solidFill>
                <a:srgbClr val="333333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575" y="828550"/>
            <a:ext cx="1668900" cy="166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7550" y="828550"/>
            <a:ext cx="1668900" cy="166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2675" y="3234988"/>
            <a:ext cx="1363575" cy="13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8700" y="3234984"/>
            <a:ext cx="1363575" cy="13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39350" y="3234975"/>
            <a:ext cx="1368950" cy="136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98125" y="828550"/>
            <a:ext cx="1737600" cy="169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1EC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601500" y="1913700"/>
            <a:ext cx="7941000" cy="13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6120">
                <a:solidFill>
                  <a:srgbClr val="51288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Teambuilding</a:t>
            </a:r>
            <a:endParaRPr b="1" sz="6120">
              <a:solidFill>
                <a:srgbClr val="51288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1EC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601500" y="629050"/>
            <a:ext cx="7941000" cy="29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6120">
                <a:solidFill>
                  <a:srgbClr val="51288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Do you believe you are part of a strong leadership team?</a:t>
            </a:r>
            <a:endParaRPr b="1" sz="6120">
              <a:solidFill>
                <a:srgbClr val="51288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6120">
                <a:solidFill>
                  <a:srgbClr val="51288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Why or why not?</a:t>
            </a:r>
            <a:endParaRPr b="1" sz="6120">
              <a:solidFill>
                <a:srgbClr val="51288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1EC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601500" y="203525"/>
            <a:ext cx="7941000" cy="34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6120">
                <a:solidFill>
                  <a:srgbClr val="51288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When your leadership team is strong, how does your organization function </a:t>
            </a:r>
            <a:r>
              <a:rPr b="1" lang="en" sz="6120">
                <a:solidFill>
                  <a:srgbClr val="51288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differently?</a:t>
            </a:r>
            <a:endParaRPr b="1" sz="6120">
              <a:solidFill>
                <a:srgbClr val="51288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1EC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601500" y="518050"/>
            <a:ext cx="7941000" cy="43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4920">
                <a:solidFill>
                  <a:srgbClr val="51288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When your team is NOT functioning well, how is that felt across the leadership board? t</a:t>
            </a:r>
            <a:r>
              <a:rPr b="1" lang="en" sz="4920">
                <a:solidFill>
                  <a:srgbClr val="51288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he general member?</a:t>
            </a:r>
            <a:endParaRPr b="1" sz="4920">
              <a:solidFill>
                <a:srgbClr val="51288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1EC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601500" y="1838425"/>
            <a:ext cx="7941000" cy="20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6120">
                <a:solidFill>
                  <a:srgbClr val="51288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Burnout</a:t>
            </a:r>
            <a:endParaRPr b="1" sz="6320">
              <a:solidFill>
                <a:srgbClr val="51288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1EC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601500" y="629050"/>
            <a:ext cx="7941000" cy="29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6120">
                <a:solidFill>
                  <a:srgbClr val="51288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When during the year are you and your leaders experiencing burnout?</a:t>
            </a:r>
            <a:endParaRPr b="1" sz="6320">
              <a:solidFill>
                <a:srgbClr val="51288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1EC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601500" y="629050"/>
            <a:ext cx="7941000" cy="29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6120">
                <a:solidFill>
                  <a:srgbClr val="512888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How do you see burnout affecting your organization?</a:t>
            </a:r>
            <a:endParaRPr b="1" sz="6320">
              <a:solidFill>
                <a:srgbClr val="512888"/>
              </a:solidFill>
              <a:latin typeface="DM Serif Display"/>
              <a:ea typeface="DM Serif Display"/>
              <a:cs typeface="DM Serif Display"/>
              <a:sym typeface="DM Serif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